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2" r:id="rId1"/>
  </p:sldMasterIdLst>
  <p:notesMasterIdLst>
    <p:notesMasterId r:id="rId8"/>
  </p:notesMasterIdLst>
  <p:sldIdLst>
    <p:sldId id="258" r:id="rId2"/>
    <p:sldId id="259" r:id="rId3"/>
    <p:sldId id="261" r:id="rId4"/>
    <p:sldId id="260" r:id="rId5"/>
    <p:sldId id="264" r:id="rId6"/>
    <p:sldId id="265" r:id="rId7"/>
  </p:sldIdLst>
  <p:sldSz cx="18288000" cy="10287000"/>
  <p:notesSz cx="6858000" cy="9144000"/>
  <p:embeddedFontLst>
    <p:embeddedFont>
      <p:font typeface="DM Sans" pitchFamily="2" charset="0"/>
      <p:regular r:id="rId9"/>
      <p:bold r:id="rId10"/>
    </p:embeddedFont>
    <p:embeddedFont>
      <p:font typeface="DM Sans Bold" charset="0"/>
      <p:regular r:id="rId11"/>
    </p:embeddedFont>
    <p:embeddedFont>
      <p:font typeface="DM Sans Italics" panose="020B0604020202020204" charset="0"/>
      <p:regular r:id="rId12"/>
    </p:embeddedFont>
    <p:embeddedFont>
      <p:font typeface="Tw Cen MT" panose="020B0602020104020603" pitchFamily="34" charset="0"/>
      <p:regular r:id="rId13"/>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36B55-F04B-40F5-ABA6-ED977E72ACFD}"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2CDE-1D00-4DED-B7FE-9F82AB6EDFD4}" type="slidenum">
              <a:rPr lang="en-US" smtClean="0"/>
              <a:t>‹#›</a:t>
            </a:fld>
            <a:endParaRPr lang="en-US"/>
          </a:p>
        </p:txBody>
      </p:sp>
    </p:spTree>
    <p:extLst>
      <p:ext uri="{BB962C8B-B14F-4D97-AF65-F5344CB8AC3E}">
        <p14:creationId xmlns:p14="http://schemas.microsoft.com/office/powerpoint/2010/main" val="3066142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2CDE-1D00-4DED-B7FE-9F82AB6EDFD4}" type="slidenum">
              <a:rPr lang="en-US" smtClean="0"/>
              <a:t>3</a:t>
            </a:fld>
            <a:endParaRPr lang="en-US"/>
          </a:p>
        </p:txBody>
      </p:sp>
    </p:spTree>
    <p:extLst>
      <p:ext uri="{BB962C8B-B14F-4D97-AF65-F5344CB8AC3E}">
        <p14:creationId xmlns:p14="http://schemas.microsoft.com/office/powerpoint/2010/main" val="575175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p:nvPr>
        </p:nvSpPr>
        <p:spPr>
          <a:xfrm>
            <a:off x="2626518" y="1951178"/>
            <a:ext cx="13034964" cy="376382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626518" y="5829301"/>
            <a:ext cx="13034964" cy="2057399"/>
          </a:xfrm>
        </p:spPr>
        <p:txBody>
          <a:bodyPr>
            <a:normAutofit/>
          </a:bodyPr>
          <a:lstStyle>
            <a:lvl1pPr marL="0" indent="0" algn="ctr">
              <a:buNone/>
              <a:defRPr sz="3300">
                <a:solidFill>
                  <a:schemeClr val="bg1">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661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91" y="6434061"/>
            <a:ext cx="15546648" cy="1217415"/>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77116" y="1047392"/>
            <a:ext cx="14733798" cy="4821204"/>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61" y="7663092"/>
            <a:ext cx="15546678" cy="1023708"/>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483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914399"/>
            <a:ext cx="15546678" cy="5140868"/>
          </a:xfrm>
        </p:spPr>
        <p:txBody>
          <a:bodyPr anchor="ct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307232"/>
            <a:ext cx="15546678" cy="2379570"/>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7221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89218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61" y="6559195"/>
            <a:ext cx="15546678" cy="213158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3" name="TextBox 12"/>
          <p:cNvSpPr txBox="1"/>
          <p:nvPr/>
        </p:nvSpPr>
        <p:spPr>
          <a:xfrm>
            <a:off x="1502232" y="113124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4" name="TextBox 13"/>
          <p:cNvSpPr txBox="1"/>
          <p:nvPr/>
        </p:nvSpPr>
        <p:spPr>
          <a:xfrm>
            <a:off x="15836337" y="449036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842968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3208082"/>
            <a:ext cx="15546678" cy="3767753"/>
          </a:xfrm>
        </p:spPr>
        <p:txBody>
          <a:bodyPr anchor="b"/>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993503"/>
            <a:ext cx="15546678"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96637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5" name="Title 1"/>
          <p:cNvSpPr>
            <a:spLocks noGrp="1"/>
          </p:cNvSpPr>
          <p:nvPr>
            <p:ph type="title"/>
          </p:nvPr>
        </p:nvSpPr>
        <p:spPr>
          <a:xfrm>
            <a:off x="1370661" y="914400"/>
            <a:ext cx="15546678" cy="240764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61" y="3550640"/>
            <a:ext cx="4948464"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61" y="4415033"/>
            <a:ext cx="4948464"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8584" y="3550640"/>
            <a:ext cx="493728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023" y="4415033"/>
            <a:ext cx="4955027"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59947" y="3550640"/>
            <a:ext cx="495739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59947" y="4415033"/>
            <a:ext cx="4957392"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4950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0" name="Title 1"/>
          <p:cNvSpPr>
            <a:spLocks noGrp="1"/>
          </p:cNvSpPr>
          <p:nvPr>
            <p:ph type="title"/>
          </p:nvPr>
        </p:nvSpPr>
        <p:spPr>
          <a:xfrm>
            <a:off x="1370661" y="916158"/>
            <a:ext cx="15546678" cy="240588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62" y="6307230"/>
            <a:ext cx="4944614"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370662" y="3550640"/>
            <a:ext cx="4944614" cy="2286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62" y="7171623"/>
            <a:ext cx="4944614" cy="151517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39" y="6307230"/>
            <a:ext cx="495274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662022" y="3550640"/>
            <a:ext cx="4955028" cy="2286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71621"/>
            <a:ext cx="4955028" cy="1515179"/>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9948" y="6307230"/>
            <a:ext cx="495102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959947" y="3550640"/>
            <a:ext cx="4957392" cy="2286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760" y="7171618"/>
            <a:ext cx="4957580" cy="151518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4095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370663" y="3550640"/>
            <a:ext cx="15546678" cy="5136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8540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Vertical Title 1"/>
          <p:cNvSpPr>
            <a:spLocks noGrp="1"/>
          </p:cNvSpPr>
          <p:nvPr>
            <p:ph type="title" orient="vert"/>
          </p:nvPr>
        </p:nvSpPr>
        <p:spPr>
          <a:xfrm>
            <a:off x="13087350" y="914402"/>
            <a:ext cx="3829989" cy="77723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370663" y="914402"/>
            <a:ext cx="11488086" cy="77723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5565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4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1242845"/>
            <a:ext cx="15527628" cy="4105229"/>
          </a:xfrm>
        </p:spPr>
        <p:txBody>
          <a:bodyPr anchor="b">
            <a:normAutofit/>
          </a:bodyPr>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1370661" y="5486186"/>
            <a:ext cx="15527628" cy="2052275"/>
          </a:xfrm>
        </p:spPr>
        <p:txBody>
          <a:bodyPr>
            <a:normAutofit/>
          </a:bodyPr>
          <a:lstStyle>
            <a:lvl1pPr marL="0" indent="0" algn="ctr">
              <a:buNone/>
              <a:defRPr sz="3000">
                <a:solidFill>
                  <a:schemeClr val="bg1">
                    <a:lumMod val="50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532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76590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9258300" y="3550639"/>
            <a:ext cx="7658100"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937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9492" y="3556527"/>
            <a:ext cx="7310211"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Content Placeholder 3"/>
          <p:cNvSpPr>
            <a:spLocks noGrp="1"/>
          </p:cNvSpPr>
          <p:nvPr>
            <p:ph sz="quarter" idx="13"/>
          </p:nvPr>
        </p:nvSpPr>
        <p:spPr>
          <a:xfrm>
            <a:off x="1370662" y="4576519"/>
            <a:ext cx="7659041"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94635" y="3556527"/>
            <a:ext cx="7322706"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3" name="Content Placeholder 5"/>
          <p:cNvSpPr>
            <a:spLocks noGrp="1"/>
          </p:cNvSpPr>
          <p:nvPr>
            <p:ph sz="quarter" idx="14"/>
          </p:nvPr>
        </p:nvSpPr>
        <p:spPr>
          <a:xfrm>
            <a:off x="9258301" y="4576519"/>
            <a:ext cx="7658102"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1575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4838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611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914400"/>
            <a:ext cx="5903532" cy="3034878"/>
          </a:xfrm>
        </p:spPr>
        <p:txBody>
          <a:bodyPr anchor="b"/>
          <a:lstStyle>
            <a:lvl1pPr algn="ctr">
              <a:defRPr sz="4800"/>
            </a:lvl1pPr>
          </a:lstStyle>
          <a:p>
            <a:r>
              <a:rPr lang="en-US"/>
              <a:t>Click to edit Master title style</a:t>
            </a:r>
            <a:endParaRPr lang="en-US" dirty="0"/>
          </a:p>
        </p:txBody>
      </p:sp>
      <p:sp>
        <p:nvSpPr>
          <p:cNvPr id="10" name="Content Placeholder 2"/>
          <p:cNvSpPr>
            <a:spLocks noGrp="1"/>
          </p:cNvSpPr>
          <p:nvPr>
            <p:ph sz="quarter" idx="13"/>
          </p:nvPr>
        </p:nvSpPr>
        <p:spPr>
          <a:xfrm>
            <a:off x="7617094" y="914401"/>
            <a:ext cx="9300245" cy="7772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62" y="3949278"/>
            <a:ext cx="5903534" cy="4737522"/>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2555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2" y="914400"/>
            <a:ext cx="8902454" cy="3034881"/>
          </a:xfrm>
        </p:spPr>
        <p:txBody>
          <a:bodyPr anchor="b"/>
          <a:lstStyle>
            <a:lvl1pPr algn="ct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5" y="914402"/>
            <a:ext cx="4883037" cy="77724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2" y="3949278"/>
            <a:ext cx="8902424" cy="4737521"/>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208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370663" y="927776"/>
            <a:ext cx="15546677" cy="23942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63" y="3550640"/>
            <a:ext cx="15546678" cy="51361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6" y="8824913"/>
            <a:ext cx="4114800" cy="547688"/>
          </a:xfrm>
          <a:prstGeom prst="rect">
            <a:avLst/>
          </a:prstGeom>
        </p:spPr>
        <p:txBody>
          <a:bodyPr vert="horz" lIns="91440" tIns="45720" rIns="91440" bIns="45720" rtlCol="0" anchor="ctr"/>
          <a:lstStyle>
            <a:lvl1pPr algn="r">
              <a:defRPr sz="1500">
                <a:solidFill>
                  <a:schemeClr val="tx1"/>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1370662" y="8824913"/>
            <a:ext cx="10009331" cy="547688"/>
          </a:xfrm>
          <a:prstGeom prst="rect">
            <a:avLst/>
          </a:prstGeom>
        </p:spPr>
        <p:txBody>
          <a:bodyPr vert="horz" lIns="91440" tIns="45720" rIns="91440" bIns="45720" rtlCol="0" anchor="ctr"/>
          <a:lstStyle>
            <a:lvl1pPr algn="l">
              <a:defRPr sz="1500">
                <a:solidFill>
                  <a:schemeClr val="tx1"/>
                </a:solidFill>
              </a:defRPr>
            </a:lvl1pPr>
          </a:lstStyle>
          <a:p>
            <a:endParaRPr lang="en-US"/>
          </a:p>
        </p:txBody>
      </p:sp>
      <p:sp>
        <p:nvSpPr>
          <p:cNvPr id="6" name="Slide Number Placeholder 5"/>
          <p:cNvSpPr>
            <a:spLocks noGrp="1"/>
          </p:cNvSpPr>
          <p:nvPr>
            <p:ph type="sldNum" sz="quarter" idx="4"/>
          </p:nvPr>
        </p:nvSpPr>
        <p:spPr>
          <a:xfrm>
            <a:off x="15771017" y="8824913"/>
            <a:ext cx="1146323" cy="547688"/>
          </a:xfrm>
          <a:prstGeom prst="rect">
            <a:avLst/>
          </a:prstGeom>
        </p:spPr>
        <p:txBody>
          <a:bodyPr vert="horz" lIns="91440" tIns="45720" rIns="91440" bIns="45720" rtlCol="0" anchor="ctr"/>
          <a:lstStyle>
            <a:lvl1pPr algn="r">
              <a:defRPr sz="1500">
                <a:solidFill>
                  <a:schemeClr val="tx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1708864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ctr" defTabSz="1371600" rtl="0" eaLnBrk="1" latinLnBrk="0" hangingPunct="1">
        <a:lnSpc>
          <a:spcPct val="90000"/>
        </a:lnSpc>
        <a:spcBef>
          <a:spcPct val="0"/>
        </a:spcBef>
        <a:buNone/>
        <a:defRPr sz="5400" kern="1200" cap="all" baseline="0">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tx1"/>
        </a:buClr>
        <a:buFont typeface="Arial" panose="020B0604020202020204" pitchFamily="34" charset="0"/>
        <a:buChar char="•"/>
        <a:defRPr sz="3000" kern="1200" cap="all" baseline="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tx1"/>
        </a:buClr>
        <a:buFont typeface="Arial" panose="020B0604020202020204" pitchFamily="34" charset="0"/>
        <a:buChar char="•"/>
        <a:defRPr sz="2700" kern="1200" cap="all"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67F00B7F-F304-D068-7D71-FE5285C2AA53}"/>
              </a:ext>
            </a:extLst>
          </p:cNvPr>
          <p:cNvSpPr/>
          <p:nvPr/>
        </p:nvSpPr>
        <p:spPr>
          <a:xfrm>
            <a:off x="2514600" y="735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7922342" y="335756"/>
            <a:ext cx="8875226" cy="9415368"/>
            <a:chOff x="-39331" y="-3186109"/>
            <a:chExt cx="11833634" cy="12553820"/>
          </a:xfrm>
        </p:grpSpPr>
        <p:sp>
          <p:nvSpPr>
            <p:cNvPr id="6" name="TextBox 6"/>
            <p:cNvSpPr txBox="1"/>
            <p:nvPr/>
          </p:nvSpPr>
          <p:spPr>
            <a:xfrm>
              <a:off x="-39331" y="-1347784"/>
              <a:ext cx="11451158" cy="10715495"/>
            </a:xfrm>
            <a:prstGeom prst="rect">
              <a:avLst/>
            </a:prstGeom>
            <a:ln>
              <a:noFill/>
            </a:ln>
          </p:spPr>
          <p:txBody>
            <a:bodyPr lIns="0" tIns="0" rIns="0" bIns="0" rtlCol="0" anchor="t">
              <a:spAutoFit/>
            </a:bodyPr>
            <a:lstStyle/>
            <a:p>
              <a:pPr marL="647700" lvl="1" indent="-323850">
                <a:lnSpc>
                  <a:spcPts val="4200"/>
                </a:lnSpc>
                <a:buFont typeface="Arial"/>
                <a:buChar char="•"/>
              </a:pPr>
              <a:r>
                <a:rPr lang="en-US" sz="2800" kern="100" dirty="0">
                  <a:solidFill>
                    <a:srgbClr val="000000"/>
                  </a:solidFill>
                  <a:effectLst/>
                  <a:latin typeface="Calibri" panose="020F0502020204030204" pitchFamily="34" charset="0"/>
                  <a:ea typeface="Calibri" panose="020F0502020204030204" pitchFamily="34" charset="0"/>
                </a:rPr>
                <a:t>Managing barangay resources has always been a task that takes time, patience, and a lot of manual work. From keeping track of supplies to logging borrowed items and making sure everything is returned properly it’s easy for things to get disorganized or forgotten, especially when everything is done on paper.</a:t>
              </a:r>
              <a:endParaRPr lang="en-US" sz="2800" dirty="0">
                <a:solidFill>
                  <a:srgbClr val="000000"/>
                </a:solidFill>
                <a:ea typeface="DM Sans"/>
                <a:cs typeface="DM Sans"/>
                <a:sym typeface="DM Sans"/>
              </a:endParaRPr>
            </a:p>
            <a:p>
              <a:pPr marL="647700" lvl="1" indent="-323850" algn="l">
                <a:lnSpc>
                  <a:spcPts val="4200"/>
                </a:lnSpc>
                <a:buFont typeface="Arial"/>
                <a:buChar char="•"/>
              </a:pPr>
              <a:endParaRPr lang="en-US" sz="2800" dirty="0">
                <a:solidFill>
                  <a:srgbClr val="000000"/>
                </a:solidFill>
                <a:ea typeface="DM Sans"/>
                <a:cs typeface="DM Sans"/>
                <a:sym typeface="DM Sans"/>
              </a:endParaRPr>
            </a:p>
            <a:p>
              <a:pPr marL="647700" lvl="1" indent="-323850">
                <a:lnSpc>
                  <a:spcPts val="4200"/>
                </a:lnSpc>
                <a:buFont typeface="Arial"/>
                <a:buChar char="•"/>
              </a:pPr>
              <a:r>
                <a:rPr lang="en-US" sz="2800" kern="100" dirty="0">
                  <a:solidFill>
                    <a:srgbClr val="000000"/>
                  </a:solidFill>
                  <a:effectLst/>
                  <a:latin typeface="Calibri" panose="020F0502020204030204" pitchFamily="34" charset="0"/>
                  <a:ea typeface="Calibri" panose="020F0502020204030204" pitchFamily="34" charset="0"/>
                </a:rPr>
                <a:t>That’s why we developed the Barangay Inventory Management System to provide a smarter, more efficient way to manage barangay assets, materials, and equipment. Instead of relying on handwritten logs and paper return slips, this system moves everything into a digital platform that’s easy to use and always accessible.</a:t>
              </a:r>
            </a:p>
            <a:p>
              <a:pPr marL="647700" lvl="1" indent="-323850" algn="l">
                <a:lnSpc>
                  <a:spcPts val="4200"/>
                </a:lnSpc>
                <a:buFont typeface="Arial"/>
                <a:buChar char="•"/>
              </a:pPr>
              <a:endParaRPr lang="en-US" sz="2800" dirty="0">
                <a:solidFill>
                  <a:srgbClr val="000000"/>
                </a:solidFill>
                <a:ea typeface="DM Sans"/>
                <a:cs typeface="DM Sans"/>
                <a:sym typeface="DM Sans"/>
              </a:endParaRPr>
            </a:p>
          </p:txBody>
        </p:sp>
        <p:sp>
          <p:nvSpPr>
            <p:cNvPr id="7" name="TextBox 7"/>
            <p:cNvSpPr txBox="1"/>
            <p:nvPr/>
          </p:nvSpPr>
          <p:spPr>
            <a:xfrm>
              <a:off x="-39331" y="6865419"/>
              <a:ext cx="11451158" cy="675398"/>
            </a:xfrm>
            <a:prstGeom prst="rect">
              <a:avLst/>
            </a:prstGeom>
          </p:spPr>
          <p:txBody>
            <a:bodyPr lIns="0" tIns="0" rIns="0" bIns="0" rtlCol="0" anchor="t">
              <a:spAutoFit/>
            </a:bodyPr>
            <a:lstStyle/>
            <a:p>
              <a:pPr marL="647700" lvl="1" indent="-323850" algn="l">
                <a:lnSpc>
                  <a:spcPts val="4200"/>
                </a:lnSpc>
                <a:buFont typeface="Arial"/>
                <a:buChar char="•"/>
              </a:pPr>
              <a:endParaRPr lang="en-US" sz="2800" dirty="0">
                <a:solidFill>
                  <a:srgbClr val="000000"/>
                </a:solidFill>
                <a:latin typeface="DM Sans"/>
                <a:ea typeface="DM Sans"/>
                <a:cs typeface="DM Sans"/>
                <a:sym typeface="DM Sans"/>
              </a:endParaRPr>
            </a:p>
          </p:txBody>
        </p:sp>
        <p:sp>
          <p:nvSpPr>
            <p:cNvPr id="8" name="TextBox 8"/>
            <p:cNvSpPr txBox="1"/>
            <p:nvPr/>
          </p:nvSpPr>
          <p:spPr>
            <a:xfrm>
              <a:off x="343145" y="-3186109"/>
              <a:ext cx="11451158" cy="1838325"/>
            </a:xfrm>
            <a:prstGeom prst="rect">
              <a:avLst/>
            </a:prstGeom>
          </p:spPr>
          <p:txBody>
            <a:bodyPr lIns="0" tIns="0" rIns="0" bIns="0" rtlCol="0" anchor="t">
              <a:spAutoFit/>
            </a:bodyPr>
            <a:lstStyle/>
            <a:p>
              <a:pPr marL="0" lvl="0" indent="0" algn="l">
                <a:lnSpc>
                  <a:spcPts val="10800"/>
                </a:lnSpc>
                <a:spcBef>
                  <a:spcPct val="0"/>
                </a:spcBef>
              </a:pPr>
              <a:r>
                <a:rPr lang="en-US" sz="9000" b="1" dirty="0">
                  <a:solidFill>
                    <a:srgbClr val="000000"/>
                  </a:solidFill>
                  <a:latin typeface="DM Sans Bold"/>
                  <a:ea typeface="DM Sans Bold"/>
                  <a:cs typeface="DM Sans Bold"/>
                  <a:sym typeface="DM Sans Bold"/>
                </a:rPr>
                <a:t>Introduction</a:t>
              </a:r>
            </a:p>
          </p:txBody>
        </p:sp>
      </p:grpSp>
      <p:sp>
        <p:nvSpPr>
          <p:cNvPr id="12" name="Freeform 2">
            <a:extLst>
              <a:ext uri="{FF2B5EF4-FFF2-40B4-BE49-F238E27FC236}">
                <a16:creationId xmlns:a16="http://schemas.microsoft.com/office/drawing/2014/main" id="{CD362DE1-E521-4CA1-FE04-4EA1080640A7}"/>
              </a:ext>
            </a:extLst>
          </p:cNvPr>
          <p:cNvSpPr/>
          <p:nvPr/>
        </p:nvSpPr>
        <p:spPr>
          <a:xfrm>
            <a:off x="-609600" y="-56769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pic>
        <p:nvPicPr>
          <p:cNvPr id="3" name="Picture 2" descr="A close-up of a computer&#10;&#10;Description automatically generated">
            <a:extLst>
              <a:ext uri="{FF2B5EF4-FFF2-40B4-BE49-F238E27FC236}">
                <a16:creationId xmlns:a16="http://schemas.microsoft.com/office/drawing/2014/main" id="{7B115067-3FC1-8DFE-E4C7-D8062E0E8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 y="0"/>
            <a:ext cx="7672356"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2384067" y="4183715"/>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6873687" y="5138738"/>
            <a:ext cx="7340687"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426887" y="1334184"/>
            <a:ext cx="9364335" cy="3459345"/>
            <a:chOff x="-1270637" y="-777905"/>
            <a:chExt cx="12485780" cy="4612460"/>
          </a:xfrm>
        </p:grpSpPr>
        <p:sp>
          <p:nvSpPr>
            <p:cNvPr id="5" name="TextBox 5"/>
            <p:cNvSpPr txBox="1"/>
            <p:nvPr/>
          </p:nvSpPr>
          <p:spPr>
            <a:xfrm>
              <a:off x="0" y="-777905"/>
              <a:ext cx="10352180" cy="3939540"/>
            </a:xfrm>
            <a:prstGeom prst="rect">
              <a:avLst/>
            </a:prstGeom>
          </p:spPr>
          <p:txBody>
            <a:bodyPr lIns="0" tIns="0" rIns="0" bIns="0" rtlCol="0" anchor="t">
              <a:spAutoFit/>
            </a:bodyPr>
            <a:lstStyle/>
            <a:p>
              <a:r>
                <a:rPr lang="en-US" sz="9600" b="1" i="0" cap="all" dirty="0">
                  <a:effectLst/>
                  <a:latin typeface="YAFdJjbTu24 1"/>
                </a:rPr>
                <a:t>Our</a:t>
              </a:r>
              <a:endParaRPr lang="en-US" sz="9600" cap="all" dirty="0">
                <a:effectLst/>
                <a:latin typeface="YAFdJjbTu24 1"/>
              </a:endParaRPr>
            </a:p>
            <a:p>
              <a:r>
                <a:rPr lang="en-US" sz="9600" b="1" i="0" cap="all" dirty="0">
                  <a:effectLst/>
                  <a:latin typeface="YAFdJjbTu24 1"/>
                </a:rPr>
                <a:t>products</a:t>
              </a:r>
              <a:endParaRPr lang="en-US" sz="9600" cap="all" dirty="0">
                <a:effectLst/>
                <a:latin typeface="YAFdJjbTu24 1"/>
              </a:endParaRPr>
            </a:p>
          </p:txBody>
        </p:sp>
        <p:sp>
          <p:nvSpPr>
            <p:cNvPr id="6" name="TextBox 6"/>
            <p:cNvSpPr txBox="1"/>
            <p:nvPr/>
          </p:nvSpPr>
          <p:spPr>
            <a:xfrm>
              <a:off x="-1270637" y="3161635"/>
              <a:ext cx="12485780" cy="672920"/>
            </a:xfrm>
            <a:prstGeom prst="rect">
              <a:avLst/>
            </a:prstGeom>
          </p:spPr>
          <p:txBody>
            <a:bodyPr wrap="square" lIns="0" tIns="0" rIns="0" bIns="0" rtlCol="0" anchor="t">
              <a:spAutoFit/>
            </a:bodyPr>
            <a:lstStyle/>
            <a:p>
              <a:pPr algn="l">
                <a:lnSpc>
                  <a:spcPts val="4200"/>
                </a:lnSpc>
              </a:pPr>
              <a:r>
                <a:rPr lang="en-US" sz="2800" dirty="0"/>
                <a:t>"Streamlining Resources, Empowering Barangay Management"</a:t>
              </a:r>
              <a:endParaRPr lang="en-US" sz="2800" dirty="0">
                <a:solidFill>
                  <a:srgbClr val="000000"/>
                </a:solidFill>
                <a:latin typeface="DM Sans"/>
                <a:ea typeface="DM Sans"/>
                <a:cs typeface="DM Sans"/>
                <a:sym typeface="DM Sans"/>
              </a:endParaRPr>
            </a:p>
          </p:txBody>
        </p:sp>
      </p:grpSp>
      <p:grpSp>
        <p:nvGrpSpPr>
          <p:cNvPr id="7" name="Group 7"/>
          <p:cNvGrpSpPr/>
          <p:nvPr/>
        </p:nvGrpSpPr>
        <p:grpSpPr>
          <a:xfrm>
            <a:off x="11733362" y="1378453"/>
            <a:ext cx="4591617" cy="7898933"/>
            <a:chOff x="-1" y="-9525"/>
            <a:chExt cx="6122157" cy="10531906"/>
          </a:xfrm>
        </p:grpSpPr>
        <p:sp>
          <p:nvSpPr>
            <p:cNvPr id="8" name="TextBox 8"/>
            <p:cNvSpPr txBox="1"/>
            <p:nvPr/>
          </p:nvSpPr>
          <p:spPr>
            <a:xfrm>
              <a:off x="0" y="-9525"/>
              <a:ext cx="6122156" cy="720725"/>
            </a:xfrm>
            <a:prstGeom prst="rect">
              <a:avLst/>
            </a:prstGeom>
          </p:spPr>
          <p:txBody>
            <a:bodyPr lIns="0" tIns="0" rIns="0" bIns="0" rtlCol="0" anchor="t">
              <a:spAutoFit/>
            </a:bodyPr>
            <a:lstStyle/>
            <a:p>
              <a:pPr marL="0" lvl="0" indent="0" algn="ctr">
                <a:lnSpc>
                  <a:spcPts val="4200"/>
                </a:lnSpc>
                <a:spcBef>
                  <a:spcPct val="0"/>
                </a:spcBef>
              </a:pPr>
              <a:endParaRPr lang="en-US" sz="3500" b="1" dirty="0">
                <a:solidFill>
                  <a:srgbClr val="000000"/>
                </a:solidFill>
                <a:latin typeface="DM Sans Bold"/>
                <a:ea typeface="DM Sans Bold"/>
                <a:cs typeface="DM Sans Bold"/>
                <a:sym typeface="DM Sans Bold"/>
              </a:endParaRPr>
            </a:p>
          </p:txBody>
        </p:sp>
        <p:sp>
          <p:nvSpPr>
            <p:cNvPr id="9" name="TextBox 9"/>
            <p:cNvSpPr txBox="1"/>
            <p:nvPr/>
          </p:nvSpPr>
          <p:spPr>
            <a:xfrm>
              <a:off x="-1" y="375418"/>
              <a:ext cx="6122157" cy="10146963"/>
            </a:xfrm>
            <a:prstGeom prst="rect">
              <a:avLst/>
            </a:prstGeom>
          </p:spPr>
          <p:txBody>
            <a:bodyPr lIns="0" tIns="0" rIns="0" bIns="0" rtlCol="0" anchor="t">
              <a:spAutoFit/>
            </a:bodyPr>
            <a:lstStyle/>
            <a:p>
              <a:pPr marL="539749" lvl="1" indent="-269875">
                <a:lnSpc>
                  <a:spcPts val="3499"/>
                </a:lnSpc>
                <a:buFont typeface="Arial"/>
                <a:buChar char="•"/>
              </a:pPr>
              <a:r>
                <a:rPr lang="en-US" sz="2800" kern="100" dirty="0">
                  <a:solidFill>
                    <a:srgbClr val="000000"/>
                  </a:solidFill>
                  <a:effectLst/>
                  <a:latin typeface="Calibri" panose="020F0502020204030204" pitchFamily="34" charset="0"/>
                  <a:ea typeface="Calibri" panose="020F0502020204030204" pitchFamily="34" charset="0"/>
                </a:rPr>
                <a:t>The system comes with features like Inventory Management, where each item is tracked whether it’s available, in use, or already borrowed. No more second-guessing or spending hours checking records. It also includes a Paperless Borrow and Return system that automatically updates item status in real time, so we don’t have to worry about losing slips or forgetting to log returns.</a:t>
              </a:r>
            </a:p>
            <a:p>
              <a:pPr marL="539749" lvl="1" indent="-269875" algn="l">
                <a:lnSpc>
                  <a:spcPts val="3499"/>
                </a:lnSpc>
                <a:buFont typeface="Arial"/>
                <a:buChar char="•"/>
              </a:pPr>
              <a:endParaRPr lang="en-US" sz="2800" dirty="0"/>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11" name="TextBox 11"/>
          <p:cNvSpPr txBox="1"/>
          <p:nvPr/>
        </p:nvSpPr>
        <p:spPr>
          <a:xfrm>
            <a:off x="964254" y="175445"/>
            <a:ext cx="11608746" cy="1302536"/>
          </a:xfrm>
          <a:prstGeom prst="rect">
            <a:avLst/>
          </a:prstGeom>
        </p:spPr>
        <p:txBody>
          <a:bodyPr wrap="square" lIns="0" tIns="0" rIns="0" bIns="0" rtlCol="0" anchor="t">
            <a:spAutoFit/>
          </a:bodyPr>
          <a:lstStyle/>
          <a:p>
            <a:pPr algn="l">
              <a:lnSpc>
                <a:spcPts val="10800"/>
              </a:lnSpc>
              <a:spcBef>
                <a:spcPct val="0"/>
              </a:spcBef>
            </a:pPr>
            <a:r>
              <a:rPr lang="en-US" sz="6500" b="1" dirty="0">
                <a:solidFill>
                  <a:srgbClr val="000000"/>
                </a:solidFill>
                <a:latin typeface="DM Sans Bold"/>
                <a:ea typeface="DM Sans Bold"/>
                <a:cs typeface="DM Sans Bold"/>
                <a:sym typeface="DM Sans Bold"/>
              </a:rPr>
              <a:t>Development Approach </a:t>
            </a:r>
          </a:p>
        </p:txBody>
      </p:sp>
      <p:sp>
        <p:nvSpPr>
          <p:cNvPr id="12" name="TextBox 12"/>
          <p:cNvSpPr txBox="1"/>
          <p:nvPr/>
        </p:nvSpPr>
        <p:spPr>
          <a:xfrm>
            <a:off x="11325991" y="495300"/>
            <a:ext cx="5677804" cy="6955174"/>
          </a:xfrm>
          <a:prstGeom prst="rect">
            <a:avLst/>
          </a:prstGeom>
        </p:spPr>
        <p:txBody>
          <a:bodyPr lIns="0" tIns="0" rIns="0" bIns="0" rtlCol="0" anchor="t">
            <a:spAutoFit/>
          </a:bodyPr>
          <a:lstStyle/>
          <a:p>
            <a:pPr marL="647700" lvl="1" indent="-323850" algn="l">
              <a:lnSpc>
                <a:spcPts val="4200"/>
              </a:lnSpc>
              <a:buFont typeface="Arial"/>
              <a:buChar char="•"/>
            </a:pPr>
            <a:r>
              <a:rPr lang="en-US" sz="2400" dirty="0">
                <a:solidFill>
                  <a:srgbClr val="000000"/>
                </a:solidFill>
                <a:latin typeface="DM Sans"/>
                <a:ea typeface="DM Sans"/>
                <a:cs typeface="DM Sans"/>
                <a:sym typeface="DM Sans"/>
              </a:rPr>
              <a:t>Technology Acceptance Model (TAM) The TAM explains how users (Barangay Staff) come to accept and use technology based on perceived usefulness and ease of use.</a:t>
            </a:r>
          </a:p>
          <a:p>
            <a:pPr marL="647700" lvl="1" indent="-323850" algn="l">
              <a:lnSpc>
                <a:spcPts val="4200"/>
              </a:lnSpc>
              <a:buFont typeface="Arial"/>
              <a:buChar char="•"/>
            </a:pPr>
            <a:endParaRPr lang="en-US" sz="2400" dirty="0">
              <a:solidFill>
                <a:srgbClr val="000000"/>
              </a:solidFill>
              <a:latin typeface="DM Sans"/>
              <a:ea typeface="DM Sans"/>
              <a:cs typeface="DM Sans"/>
              <a:sym typeface="DM Sans"/>
            </a:endParaRPr>
          </a:p>
          <a:p>
            <a:pPr marL="647700" lvl="1" indent="-323850" algn="l">
              <a:lnSpc>
                <a:spcPts val="4200"/>
              </a:lnSpc>
              <a:buFont typeface="Arial"/>
              <a:buChar char="•"/>
            </a:pPr>
            <a:r>
              <a:rPr lang="en-US" sz="2400" dirty="0">
                <a:solidFill>
                  <a:srgbClr val="000000"/>
                </a:solidFill>
                <a:latin typeface="DM Sans"/>
                <a:ea typeface="DM Sans"/>
                <a:cs typeface="DM Sans"/>
                <a:sym typeface="DM Sans"/>
              </a:rPr>
              <a:t>This reduces clutter and the time spent managing physical documentation. Instead of manually processing forms, barangay can focus on more important tasks.</a:t>
            </a:r>
          </a:p>
        </p:txBody>
      </p:sp>
      <p:sp>
        <p:nvSpPr>
          <p:cNvPr id="13" name="TextBox 13"/>
          <p:cNvSpPr txBox="1"/>
          <p:nvPr/>
        </p:nvSpPr>
        <p:spPr>
          <a:xfrm>
            <a:off x="1065344" y="8801100"/>
            <a:ext cx="8367789" cy="988476"/>
          </a:xfrm>
          <a:prstGeom prst="rect">
            <a:avLst/>
          </a:prstGeom>
        </p:spPr>
        <p:txBody>
          <a:bodyPr wrap="square" lIns="0" tIns="0" rIns="0" bIns="0" rtlCol="0" anchor="t">
            <a:spAutoFit/>
          </a:bodyPr>
          <a:lstStyle/>
          <a:p>
            <a:pPr algn="l">
              <a:lnSpc>
                <a:spcPts val="2600"/>
              </a:lnSpc>
            </a:pPr>
            <a:r>
              <a:rPr lang="en-US" sz="2000" b="1" dirty="0"/>
              <a:t>Nuyda, D. M., Calma, J. R., Tampos, J. I., Leandres, C. K. M., &amp; Arbutante, R. A. Z. (2012).</a:t>
            </a:r>
            <a:r>
              <a:rPr lang="en-US" sz="2000" dirty="0"/>
              <a:t> Online Inventory and Monitoring System of Cagayan de Oro City Health Office. </a:t>
            </a:r>
            <a:r>
              <a:rPr lang="en-US" sz="2000" i="1" dirty="0"/>
              <a:t>Advancing Information Technology Research, 3</a:t>
            </a:r>
            <a:r>
              <a:rPr lang="en-US" sz="2000" dirty="0"/>
              <a:t>(1), 69-74.</a:t>
            </a:r>
            <a:endParaRPr lang="en-US" sz="2000" i="1" dirty="0">
              <a:solidFill>
                <a:srgbClr val="000000"/>
              </a:solidFill>
              <a:latin typeface="DM Sans Italics"/>
              <a:ea typeface="DM Sans Italics"/>
              <a:cs typeface="DM Sans Italics"/>
              <a:sym typeface="DM Sans Italics"/>
            </a:endParaRPr>
          </a:p>
        </p:txBody>
      </p:sp>
      <p:sp>
        <p:nvSpPr>
          <p:cNvPr id="14" name="AutoShape 14"/>
          <p:cNvSpPr/>
          <p:nvPr/>
        </p:nvSpPr>
        <p:spPr>
          <a:xfrm rot="1008">
            <a:off x="1028698" y="8482094"/>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15" name="TextBox 13">
            <a:extLst>
              <a:ext uri="{FF2B5EF4-FFF2-40B4-BE49-F238E27FC236}">
                <a16:creationId xmlns:a16="http://schemas.microsoft.com/office/drawing/2014/main" id="{5566C158-EE6A-98B5-CF65-30FB5D5236ED}"/>
              </a:ext>
            </a:extLst>
          </p:cNvPr>
          <p:cNvSpPr txBox="1"/>
          <p:nvPr/>
        </p:nvSpPr>
        <p:spPr>
          <a:xfrm>
            <a:off x="9433133" y="8797413"/>
            <a:ext cx="8367789" cy="988476"/>
          </a:xfrm>
          <a:prstGeom prst="rect">
            <a:avLst/>
          </a:prstGeom>
        </p:spPr>
        <p:txBody>
          <a:bodyPr wrap="square" lIns="0" tIns="0" rIns="0" bIns="0" rtlCol="0" anchor="t">
            <a:spAutoFit/>
          </a:bodyPr>
          <a:lstStyle/>
          <a:p>
            <a:pPr algn="l">
              <a:lnSpc>
                <a:spcPts val="2600"/>
              </a:lnSpc>
            </a:pPr>
            <a:r>
              <a:rPr lang="en-US" sz="2000" b="1" dirty="0"/>
              <a:t>Bautista, R. M. (2015).</a:t>
            </a:r>
            <a:r>
              <a:rPr lang="en-US" sz="2000" dirty="0"/>
              <a:t> Promoting Digital Empowerment through Implementation of Barangay Management System. </a:t>
            </a:r>
            <a:r>
              <a:rPr lang="en-US" sz="2000" i="1" dirty="0"/>
              <a:t>International Journal of Engineering Research and General Science, 3</a:t>
            </a:r>
            <a:r>
              <a:rPr lang="en-US" sz="2000" dirty="0"/>
              <a:t>(2), 563-569.</a:t>
            </a:r>
            <a:endParaRPr lang="en-US" sz="2000" i="1" dirty="0">
              <a:solidFill>
                <a:srgbClr val="000000"/>
              </a:solidFill>
              <a:latin typeface="DM Sans Italics"/>
              <a:ea typeface="DM Sans Italics"/>
              <a:cs typeface="DM Sans Italics"/>
              <a:sym typeface="DM Sans Italics"/>
            </a:endParaRPr>
          </a:p>
        </p:txBody>
      </p:sp>
      <p:pic>
        <p:nvPicPr>
          <p:cNvPr id="17" name="Picture 16" descr="A step of a person's feet on a staircase">
            <a:extLst>
              <a:ext uri="{FF2B5EF4-FFF2-40B4-BE49-F238E27FC236}">
                <a16:creationId xmlns:a16="http://schemas.microsoft.com/office/drawing/2014/main" id="{EB91F137-B3BE-2D4A-7E4E-B02480DAF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98" y="1481668"/>
            <a:ext cx="9867902" cy="6747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3" name="Group 3"/>
          <p:cNvGrpSpPr/>
          <p:nvPr/>
        </p:nvGrpSpPr>
        <p:grpSpPr>
          <a:xfrm>
            <a:off x="685800" y="4441129"/>
            <a:ext cx="10440413" cy="2632653"/>
            <a:chOff x="-788132" y="-9139"/>
            <a:chExt cx="13920551" cy="3510204"/>
          </a:xfrm>
        </p:grpSpPr>
        <p:sp>
          <p:nvSpPr>
            <p:cNvPr id="4" name="TextBox 4"/>
            <p:cNvSpPr txBox="1"/>
            <p:nvPr/>
          </p:nvSpPr>
          <p:spPr>
            <a:xfrm>
              <a:off x="-788132" y="-9139"/>
              <a:ext cx="13920551" cy="2462212"/>
            </a:xfrm>
            <a:prstGeom prst="rect">
              <a:avLst/>
            </a:prstGeom>
          </p:spPr>
          <p:txBody>
            <a:bodyPr wrap="square" lIns="0" tIns="0" rIns="0" bIns="0" rtlCol="0" anchor="t">
              <a:spAutoFit/>
            </a:bodyPr>
            <a:lstStyle/>
            <a:p>
              <a:pPr algn="l">
                <a:lnSpc>
                  <a:spcPts val="7200"/>
                </a:lnSpc>
                <a:spcBef>
                  <a:spcPct val="0"/>
                </a:spcBef>
              </a:pPr>
              <a:r>
                <a:rPr lang="en-US" sz="6000" b="1" dirty="0">
                  <a:solidFill>
                    <a:schemeClr val="accent1">
                      <a:lumMod val="75000"/>
                    </a:schemeClr>
                  </a:solidFill>
                  <a:latin typeface="DM Sans Bold"/>
                  <a:ea typeface="DM Sans Bold"/>
                  <a:cs typeface="DM Sans Bold"/>
                  <a:sym typeface="DM Sans Bold"/>
                </a:rPr>
                <a:t>Barangay</a:t>
              </a:r>
              <a:r>
                <a:rPr lang="en-US" sz="6000" b="1" dirty="0">
                  <a:solidFill>
                    <a:srgbClr val="FF0000"/>
                  </a:solidFill>
                  <a:latin typeface="DM Sans Bold"/>
                  <a:ea typeface="DM Sans Bold"/>
                  <a:cs typeface="DM Sans Bold"/>
                  <a:sym typeface="DM Sans Bold"/>
                </a:rPr>
                <a:t>  </a:t>
              </a:r>
              <a:r>
                <a:rPr lang="en-US" sz="6000" b="1" dirty="0">
                  <a:latin typeface="DM Sans Bold"/>
                  <a:ea typeface="DM Sans Bold"/>
                  <a:cs typeface="DM Sans Bold"/>
                  <a:sym typeface="DM Sans Bold"/>
                </a:rPr>
                <a:t>Inventory</a:t>
              </a:r>
              <a:r>
                <a:rPr lang="en-US" sz="6000" b="1" dirty="0">
                  <a:solidFill>
                    <a:srgbClr val="FF0000"/>
                  </a:solidFill>
                  <a:latin typeface="DM Sans Bold"/>
                  <a:ea typeface="DM Sans Bold"/>
                  <a:cs typeface="DM Sans Bold"/>
                  <a:sym typeface="DM Sans Bold"/>
                </a:rPr>
                <a:t> </a:t>
              </a:r>
              <a:r>
                <a:rPr lang="en-US" sz="6000" b="1" dirty="0">
                  <a:latin typeface="DM Sans Bold"/>
                  <a:ea typeface="DM Sans Bold"/>
                  <a:cs typeface="DM Sans Bold"/>
                  <a:sym typeface="DM Sans Bold"/>
                </a:rPr>
                <a:t>Management System</a:t>
              </a:r>
            </a:p>
          </p:txBody>
        </p:sp>
        <p:sp>
          <p:nvSpPr>
            <p:cNvPr id="5" name="TextBox 5"/>
            <p:cNvSpPr txBox="1"/>
            <p:nvPr/>
          </p:nvSpPr>
          <p:spPr>
            <a:xfrm>
              <a:off x="0" y="2953906"/>
              <a:ext cx="10184668" cy="547159"/>
            </a:xfrm>
            <a:prstGeom prst="rect">
              <a:avLst/>
            </a:prstGeom>
          </p:spPr>
          <p:txBody>
            <a:bodyPr wrap="square" lIns="0" tIns="0" rIns="0" bIns="0" rtlCol="0" anchor="t">
              <a:spAutoFit/>
            </a:bodyPr>
            <a:lstStyle/>
            <a:p>
              <a:pPr algn="l">
                <a:lnSpc>
                  <a:spcPts val="3249"/>
                </a:lnSpc>
              </a:pPr>
              <a:r>
                <a:rPr lang="en-US" sz="2800" dirty="0"/>
                <a:t>A convenient and paperless system.</a:t>
              </a:r>
              <a:endParaRPr lang="en-US" sz="2499" dirty="0">
                <a:solidFill>
                  <a:srgbClr val="000000"/>
                </a:solidFill>
                <a:latin typeface="DM Sans"/>
                <a:ea typeface="DM Sans"/>
                <a:cs typeface="DM Sans"/>
                <a:sym typeface="DM Sans"/>
              </a:endParaRPr>
            </a:p>
          </p:txBody>
        </p:sp>
      </p:grpSp>
      <p:grpSp>
        <p:nvGrpSpPr>
          <p:cNvPr id="7" name="Group 7"/>
          <p:cNvGrpSpPr/>
          <p:nvPr/>
        </p:nvGrpSpPr>
        <p:grpSpPr>
          <a:xfrm>
            <a:off x="10731531" y="488457"/>
            <a:ext cx="6871682" cy="7874179"/>
            <a:chOff x="-358379" y="-9525"/>
            <a:chExt cx="9162242" cy="10498903"/>
          </a:xfrm>
        </p:grpSpPr>
        <p:sp>
          <p:nvSpPr>
            <p:cNvPr id="8" name="TextBox 8"/>
            <p:cNvSpPr txBox="1"/>
            <p:nvPr/>
          </p:nvSpPr>
          <p:spPr>
            <a:xfrm>
              <a:off x="0" y="-9525"/>
              <a:ext cx="8803863" cy="619125"/>
            </a:xfrm>
            <a:prstGeom prst="rect">
              <a:avLst/>
            </a:prstGeom>
          </p:spPr>
          <p:txBody>
            <a:bodyPr lIns="0" tIns="0" rIns="0" bIns="0" rtlCol="0" anchor="t">
              <a:spAutoFit/>
            </a:bodyPr>
            <a:lstStyle/>
            <a:p>
              <a:pPr marL="0" lvl="0" indent="0" algn="l">
                <a:lnSpc>
                  <a:spcPts val="3600"/>
                </a:lnSpc>
                <a:spcBef>
                  <a:spcPct val="0"/>
                </a:spcBef>
              </a:pPr>
              <a:endParaRPr lang="en-US" sz="3000" b="1" dirty="0">
                <a:solidFill>
                  <a:srgbClr val="000000"/>
                </a:solidFill>
                <a:latin typeface="DM Sans Bold"/>
                <a:ea typeface="DM Sans Bold"/>
                <a:cs typeface="DM Sans Bold"/>
                <a:sym typeface="DM Sans Bold"/>
              </a:endParaRPr>
            </a:p>
          </p:txBody>
        </p:sp>
        <p:sp>
          <p:nvSpPr>
            <p:cNvPr id="9" name="TextBox 9"/>
            <p:cNvSpPr txBox="1"/>
            <p:nvPr/>
          </p:nvSpPr>
          <p:spPr>
            <a:xfrm>
              <a:off x="-358379" y="219815"/>
              <a:ext cx="8803863" cy="10269563"/>
            </a:xfrm>
            <a:prstGeom prst="rect">
              <a:avLst/>
            </a:prstGeom>
          </p:spPr>
          <p:txBody>
            <a:bodyPr lIns="0" tIns="0" rIns="0" bIns="0" rtlCol="0" anchor="t">
              <a:spAutoFit/>
            </a:bodyPr>
            <a:lstStyle/>
            <a:p>
              <a:pPr marL="742950" marR="0" indent="-285750" algn="l">
                <a:lnSpc>
                  <a:spcPct val="107000"/>
                </a:lnSpc>
                <a:spcBef>
                  <a:spcPts val="0"/>
                </a:spcBef>
                <a:spcAft>
                  <a:spcPts val="890"/>
                </a:spcAft>
                <a:buFont typeface="Arial" panose="020B0604020202020204" pitchFamily="34" charset="0"/>
                <a:buChar char="•"/>
              </a:pPr>
              <a:r>
                <a:rPr lang="en-US" sz="2800" kern="100" dirty="0">
                  <a:solidFill>
                    <a:srgbClr val="000000"/>
                  </a:solidFill>
                  <a:effectLst/>
                  <a:latin typeface="Calibri" panose="020F0502020204030204" pitchFamily="34" charset="0"/>
                  <a:ea typeface="Calibri" panose="020F0502020204030204" pitchFamily="34" charset="0"/>
                </a:rPr>
                <a:t>With this system in place, barangay staff can focus more on serving the community instead of getting stuck with paperwork. It also promotes transparency and accountability, since every transaction is recorded and easy to review.</a:t>
              </a:r>
            </a:p>
            <a:p>
              <a:pPr marL="742950" marR="0" indent="-285750" algn="l">
                <a:lnSpc>
                  <a:spcPct val="107000"/>
                </a:lnSpc>
                <a:spcBef>
                  <a:spcPts val="0"/>
                </a:spcBef>
                <a:spcAft>
                  <a:spcPts val="890"/>
                </a:spcAft>
                <a:buFont typeface="Arial" panose="020B0604020202020204" pitchFamily="34" charset="0"/>
                <a:buChar char="•"/>
              </a:pPr>
              <a:endParaRPr lang="en-US" sz="2800" kern="100" dirty="0">
                <a:solidFill>
                  <a:srgbClr val="000000"/>
                </a:solidFill>
                <a:latin typeface="Calibri" panose="020F0502020204030204" pitchFamily="34" charset="0"/>
                <a:ea typeface="Calibri" panose="020F0502020204030204" pitchFamily="34" charset="0"/>
              </a:endParaRPr>
            </a:p>
            <a:p>
              <a:pPr marL="742950" indent="-285750">
                <a:lnSpc>
                  <a:spcPct val="107000"/>
                </a:lnSpc>
                <a:spcAft>
                  <a:spcPts val="890"/>
                </a:spcAft>
                <a:buFont typeface="Arial" panose="020B0604020202020204" pitchFamily="34" charset="0"/>
                <a:buChar char="•"/>
              </a:pPr>
              <a:r>
                <a:rPr lang="en-US" sz="2800" kern="100" dirty="0">
                  <a:solidFill>
                    <a:srgbClr val="000000"/>
                  </a:solidFill>
                  <a:effectLst/>
                  <a:latin typeface="Calibri" panose="020F0502020204030204" pitchFamily="34" charset="0"/>
                  <a:ea typeface="Calibri" panose="020F0502020204030204" pitchFamily="34" charset="0"/>
                </a:rPr>
                <a:t>Overall, the goal is simple to help the barangay operate more smoothly, save time, and make sure resources are used properly and responsibly. This is a step towards modernizing our processes and making local governance more efficient for everyone. </a:t>
              </a:r>
            </a:p>
            <a:p>
              <a:pPr marL="742950" marR="0" indent="-285750" algn="l">
                <a:lnSpc>
                  <a:spcPct val="107000"/>
                </a:lnSpc>
                <a:spcBef>
                  <a:spcPts val="0"/>
                </a:spcBef>
                <a:spcAft>
                  <a:spcPts val="890"/>
                </a:spcAft>
                <a:buFont typeface="Arial" panose="020B0604020202020204" pitchFamily="34" charset="0"/>
                <a:buChar char="•"/>
              </a:pPr>
              <a:endParaRPr lang="en-US" sz="2800" kern="100" dirty="0">
                <a:solidFill>
                  <a:srgbClr val="000000"/>
                </a:solidFill>
                <a:effectLst/>
                <a:latin typeface="Calibri" panose="020F0502020204030204" pitchFamily="34" charset="0"/>
                <a:ea typeface="Calibri" panose="020F0502020204030204" pitchFamily="34" charset="0"/>
              </a:endParaRPr>
            </a:p>
          </p:txBody>
        </p:sp>
      </p:grpSp>
      <p:grpSp>
        <p:nvGrpSpPr>
          <p:cNvPr id="10" name="Group 10"/>
          <p:cNvGrpSpPr/>
          <p:nvPr/>
        </p:nvGrpSpPr>
        <p:grpSpPr>
          <a:xfrm>
            <a:off x="10831617" y="5719975"/>
            <a:ext cx="6770583" cy="1276313"/>
            <a:chOff x="-463466" y="-165434"/>
            <a:chExt cx="9027443" cy="1701750"/>
          </a:xfrm>
        </p:grpSpPr>
        <p:sp>
          <p:nvSpPr>
            <p:cNvPr id="11" name="TextBox 11"/>
            <p:cNvSpPr txBox="1"/>
            <p:nvPr/>
          </p:nvSpPr>
          <p:spPr>
            <a:xfrm>
              <a:off x="-463466" y="-165434"/>
              <a:ext cx="8803863" cy="619125"/>
            </a:xfrm>
            <a:prstGeom prst="rect">
              <a:avLst/>
            </a:prstGeom>
          </p:spPr>
          <p:txBody>
            <a:bodyPr lIns="0" tIns="0" rIns="0" bIns="0" rtlCol="0" anchor="t">
              <a:spAutoFit/>
            </a:bodyPr>
            <a:lstStyle/>
            <a:p>
              <a:pPr marL="0" lvl="0" indent="0" algn="l">
                <a:lnSpc>
                  <a:spcPts val="3600"/>
                </a:lnSpc>
                <a:spcBef>
                  <a:spcPct val="0"/>
                </a:spcBef>
              </a:pPr>
              <a:endParaRPr lang="en-US" sz="2800" dirty="0">
                <a:solidFill>
                  <a:srgbClr val="000000"/>
                </a:solidFill>
                <a:latin typeface="DM Sans"/>
                <a:ea typeface="DM Sans"/>
                <a:cs typeface="DM Sans"/>
                <a:sym typeface="DM Sans"/>
              </a:endParaRPr>
            </a:p>
          </p:txBody>
        </p:sp>
        <p:sp>
          <p:nvSpPr>
            <p:cNvPr id="12" name="TextBox 12"/>
            <p:cNvSpPr txBox="1"/>
            <p:nvPr/>
          </p:nvSpPr>
          <p:spPr>
            <a:xfrm>
              <a:off x="-239886" y="982147"/>
              <a:ext cx="8803863" cy="554169"/>
            </a:xfrm>
            <a:prstGeom prst="rect">
              <a:avLst/>
            </a:prstGeom>
          </p:spPr>
          <p:txBody>
            <a:bodyPr lIns="0" tIns="0" rIns="0" bIns="0" rtlCol="0" anchor="t">
              <a:spAutoFit/>
            </a:bodyPr>
            <a:lstStyle/>
            <a:p>
              <a:pPr marL="539749" lvl="1" indent="-269875" algn="l">
                <a:lnSpc>
                  <a:spcPts val="3499"/>
                </a:lnSpc>
                <a:buFont typeface="Arial"/>
                <a:buChar char="•"/>
              </a:pPr>
              <a:endParaRPr lang="en-US" sz="2400" dirty="0">
                <a:solidFill>
                  <a:srgbClr val="000000"/>
                </a:solidFill>
                <a:latin typeface="+mj-lt"/>
                <a:ea typeface="DM Sans"/>
                <a:cs typeface="DM Sans"/>
                <a:sym typeface="DM Sans"/>
              </a:endParaRPr>
            </a:p>
          </p:txBody>
        </p:sp>
      </p:grpSp>
      <p:pic>
        <p:nvPicPr>
          <p:cNvPr id="6" name="Picture 5" descr="A cartoon of a person carrying a bag&#10;&#10;Description automatically generated">
            <a:extLst>
              <a:ext uri="{FF2B5EF4-FFF2-40B4-BE49-F238E27FC236}">
                <a16:creationId xmlns:a16="http://schemas.microsoft.com/office/drawing/2014/main" id="{ED2ECF57-1292-7B91-8940-C6C5F6251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730443" cy="4065504"/>
          </a:xfrm>
          <a:prstGeom prst="rect">
            <a:avLst/>
          </a:prstGeom>
        </p:spPr>
      </p:pic>
      <p:sp>
        <p:nvSpPr>
          <p:cNvPr id="13" name="Freeform 2">
            <a:extLst>
              <a:ext uri="{FF2B5EF4-FFF2-40B4-BE49-F238E27FC236}">
                <a16:creationId xmlns:a16="http://schemas.microsoft.com/office/drawing/2014/main" id="{DB7B283D-C3D3-E287-14AD-088422D32B69}"/>
              </a:ext>
            </a:extLst>
          </p:cNvPr>
          <p:cNvSpPr/>
          <p:nvPr/>
        </p:nvSpPr>
        <p:spPr>
          <a:xfrm rot="11933982">
            <a:off x="13925395" y="-2697132"/>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stretch>
              <a:fillRect/>
            </a:stretch>
          </a:blipFill>
        </p:spPr>
        <p:txBody>
          <a:bodyPr/>
          <a:lstStyle/>
          <a:p>
            <a:endParaRPr lang="en-US"/>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3934330">
            <a:off x="8735911" y="-5500518"/>
            <a:ext cx="12220904" cy="12190352"/>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1019175"/>
            <a:ext cx="9961820" cy="923925"/>
          </a:xfrm>
          <a:prstGeom prst="rect">
            <a:avLst/>
          </a:prstGeom>
        </p:spPr>
        <p:txBody>
          <a:bodyPr lIns="0" tIns="0" rIns="0" bIns="0" rtlCol="0" anchor="t">
            <a:spAutoFit/>
          </a:bodyPr>
          <a:lstStyle/>
          <a:p>
            <a:pPr algn="l">
              <a:lnSpc>
                <a:spcPts val="7200"/>
              </a:lnSpc>
              <a:spcBef>
                <a:spcPct val="0"/>
              </a:spcBef>
            </a:pPr>
            <a:r>
              <a:rPr lang="en-US" sz="6000" b="1" dirty="0">
                <a:solidFill>
                  <a:srgbClr val="000000"/>
                </a:solidFill>
                <a:latin typeface="DM Sans Bold"/>
                <a:ea typeface="DM Sans Bold"/>
                <a:cs typeface="DM Sans Bold"/>
                <a:sym typeface="DM Sans Bold"/>
              </a:rPr>
              <a:t>Team</a:t>
            </a:r>
            <a:endParaRPr lang="en-US" sz="4400" b="1" dirty="0">
              <a:solidFill>
                <a:srgbClr val="000000"/>
              </a:solidFill>
              <a:latin typeface="DM Sans Bold"/>
              <a:ea typeface="DM Sans Bold"/>
              <a:cs typeface="DM Sans Bold"/>
              <a:sym typeface="DM Sans Bold"/>
            </a:endParaRPr>
          </a:p>
        </p:txBody>
      </p:sp>
      <p:grpSp>
        <p:nvGrpSpPr>
          <p:cNvPr id="7" name="Group 7"/>
          <p:cNvGrpSpPr/>
          <p:nvPr/>
        </p:nvGrpSpPr>
        <p:grpSpPr>
          <a:xfrm>
            <a:off x="1028700" y="6882829"/>
            <a:ext cx="4092670" cy="1149613"/>
            <a:chOff x="0" y="0"/>
            <a:chExt cx="5456893" cy="1532817"/>
          </a:xfrm>
        </p:grpSpPr>
        <p:sp>
          <p:nvSpPr>
            <p:cNvPr id="8" name="TextBox 8"/>
            <p:cNvSpPr txBox="1"/>
            <p:nvPr/>
          </p:nvSpPr>
          <p:spPr>
            <a:xfrm>
              <a:off x="0" y="-9525"/>
              <a:ext cx="5456893" cy="619125"/>
            </a:xfrm>
            <a:prstGeom prst="rect">
              <a:avLst/>
            </a:prstGeom>
          </p:spPr>
          <p:txBody>
            <a:bodyPr lIns="0" tIns="0" rIns="0" bIns="0" rtlCol="0" anchor="t">
              <a:spAutoFit/>
            </a:bodyPr>
            <a:lstStyle/>
            <a:p>
              <a:pPr algn="ctr">
                <a:lnSpc>
                  <a:spcPts val="3600"/>
                </a:lnSpc>
              </a:pPr>
              <a:r>
                <a:rPr lang="en-US" sz="3000" dirty="0">
                  <a:solidFill>
                    <a:srgbClr val="000000"/>
                  </a:solidFill>
                  <a:latin typeface="DM Sans"/>
                  <a:ea typeface="DM Sans"/>
                  <a:cs typeface="DM Sans"/>
                  <a:sym typeface="DM Sans"/>
                </a:rPr>
                <a:t>Arnel C . Martin</a:t>
              </a:r>
            </a:p>
          </p:txBody>
        </p:sp>
        <p:sp>
          <p:nvSpPr>
            <p:cNvPr id="9" name="TextBox 9"/>
            <p:cNvSpPr txBox="1"/>
            <p:nvPr/>
          </p:nvSpPr>
          <p:spPr>
            <a:xfrm>
              <a:off x="0" y="985659"/>
              <a:ext cx="5456893" cy="547158"/>
            </a:xfrm>
            <a:prstGeom prst="rect">
              <a:avLst/>
            </a:prstGeom>
          </p:spPr>
          <p:txBody>
            <a:bodyPr lIns="0" tIns="0" rIns="0" bIns="0" rtlCol="0" anchor="t">
              <a:spAutoFit/>
            </a:bodyPr>
            <a:lstStyle/>
            <a:p>
              <a:pPr algn="ctr">
                <a:lnSpc>
                  <a:spcPts val="3499"/>
                </a:lnSpc>
              </a:pPr>
              <a:r>
                <a:rPr lang="en-US" sz="2499" dirty="0">
                  <a:solidFill>
                    <a:srgbClr val="000000"/>
                  </a:solidFill>
                  <a:latin typeface="DM Sans"/>
                  <a:ea typeface="DM Sans"/>
                  <a:cs typeface="DM Sans"/>
                  <a:sym typeface="DM Sans"/>
                </a:rPr>
                <a:t>Business Analyst </a:t>
              </a:r>
            </a:p>
          </p:txBody>
        </p:sp>
      </p:grpSp>
      <p:grpSp>
        <p:nvGrpSpPr>
          <p:cNvPr id="10" name="Group 10"/>
          <p:cNvGrpSpPr/>
          <p:nvPr/>
        </p:nvGrpSpPr>
        <p:grpSpPr>
          <a:xfrm>
            <a:off x="7097665" y="6875685"/>
            <a:ext cx="4092670" cy="1156757"/>
            <a:chOff x="0" y="-9525"/>
            <a:chExt cx="5456893" cy="1542342"/>
          </a:xfrm>
        </p:grpSpPr>
        <p:sp>
          <p:nvSpPr>
            <p:cNvPr id="11" name="TextBox 11"/>
            <p:cNvSpPr txBox="1"/>
            <p:nvPr/>
          </p:nvSpPr>
          <p:spPr>
            <a:xfrm>
              <a:off x="0" y="-9525"/>
              <a:ext cx="5456893" cy="615553"/>
            </a:xfrm>
            <a:prstGeom prst="rect">
              <a:avLst/>
            </a:prstGeom>
          </p:spPr>
          <p:txBody>
            <a:bodyPr lIns="0" tIns="0" rIns="0" bIns="0" rtlCol="0" anchor="t">
              <a:spAutoFit/>
            </a:bodyPr>
            <a:lstStyle/>
            <a:p>
              <a:pPr algn="ctr">
                <a:lnSpc>
                  <a:spcPts val="3600"/>
                </a:lnSpc>
              </a:pPr>
              <a:r>
                <a:rPr lang="en-US" sz="3000" dirty="0">
                  <a:solidFill>
                    <a:srgbClr val="000000"/>
                  </a:solidFill>
                  <a:latin typeface="DM Sans"/>
                  <a:ea typeface="DM Sans"/>
                  <a:cs typeface="DM Sans"/>
                  <a:sym typeface="DM Sans"/>
                </a:rPr>
                <a:t>Stephen John Salgado</a:t>
              </a:r>
            </a:p>
          </p:txBody>
        </p:sp>
        <p:sp>
          <p:nvSpPr>
            <p:cNvPr id="12" name="TextBox 12"/>
            <p:cNvSpPr txBox="1"/>
            <p:nvPr/>
          </p:nvSpPr>
          <p:spPr>
            <a:xfrm>
              <a:off x="0" y="985659"/>
              <a:ext cx="5456893" cy="547158"/>
            </a:xfrm>
            <a:prstGeom prst="rect">
              <a:avLst/>
            </a:prstGeom>
          </p:spPr>
          <p:txBody>
            <a:bodyPr lIns="0" tIns="0" rIns="0" bIns="0" rtlCol="0" anchor="t">
              <a:spAutoFit/>
            </a:bodyPr>
            <a:lstStyle/>
            <a:p>
              <a:pPr algn="ctr">
                <a:lnSpc>
                  <a:spcPts val="3499"/>
                </a:lnSpc>
              </a:pPr>
              <a:r>
                <a:rPr lang="en-US" sz="2499" dirty="0">
                  <a:solidFill>
                    <a:srgbClr val="000000"/>
                  </a:solidFill>
                  <a:latin typeface="DM Sans"/>
                  <a:ea typeface="DM Sans"/>
                  <a:cs typeface="DM Sans"/>
                  <a:sym typeface="DM Sans"/>
                </a:rPr>
                <a:t>Project Manager </a:t>
              </a:r>
            </a:p>
          </p:txBody>
        </p:sp>
      </p:grpSp>
      <p:grpSp>
        <p:nvGrpSpPr>
          <p:cNvPr id="13" name="Group 13"/>
          <p:cNvGrpSpPr/>
          <p:nvPr/>
        </p:nvGrpSpPr>
        <p:grpSpPr>
          <a:xfrm>
            <a:off x="13166630" y="6882829"/>
            <a:ext cx="4092670" cy="1149613"/>
            <a:chOff x="0" y="0"/>
            <a:chExt cx="5456893" cy="1532817"/>
          </a:xfrm>
        </p:grpSpPr>
        <p:sp>
          <p:nvSpPr>
            <p:cNvPr id="14" name="TextBox 14"/>
            <p:cNvSpPr txBox="1"/>
            <p:nvPr/>
          </p:nvSpPr>
          <p:spPr>
            <a:xfrm>
              <a:off x="0" y="-9525"/>
              <a:ext cx="5456893" cy="619125"/>
            </a:xfrm>
            <a:prstGeom prst="rect">
              <a:avLst/>
            </a:prstGeom>
          </p:spPr>
          <p:txBody>
            <a:bodyPr lIns="0" tIns="0" rIns="0" bIns="0" rtlCol="0" anchor="t">
              <a:spAutoFit/>
            </a:bodyPr>
            <a:lstStyle/>
            <a:p>
              <a:pPr algn="ctr">
                <a:lnSpc>
                  <a:spcPts val="3600"/>
                </a:lnSpc>
              </a:pPr>
              <a:r>
                <a:rPr lang="en-US" sz="3000" dirty="0">
                  <a:solidFill>
                    <a:srgbClr val="000000"/>
                  </a:solidFill>
                  <a:latin typeface="DM Sans" pitchFamily="2" charset="0"/>
                  <a:ea typeface="DM Sans Bold"/>
                  <a:cs typeface="DM Sans Bold"/>
                  <a:sym typeface="DM Sans Bold"/>
                </a:rPr>
                <a:t>Bernardo F. Unilongo l </a:t>
              </a:r>
            </a:p>
          </p:txBody>
        </p:sp>
        <p:sp>
          <p:nvSpPr>
            <p:cNvPr id="15" name="TextBox 15"/>
            <p:cNvSpPr txBox="1"/>
            <p:nvPr/>
          </p:nvSpPr>
          <p:spPr>
            <a:xfrm>
              <a:off x="0" y="985659"/>
              <a:ext cx="5456893" cy="547158"/>
            </a:xfrm>
            <a:prstGeom prst="rect">
              <a:avLst/>
            </a:prstGeom>
          </p:spPr>
          <p:txBody>
            <a:bodyPr lIns="0" tIns="0" rIns="0" bIns="0" rtlCol="0" anchor="t">
              <a:spAutoFit/>
            </a:bodyPr>
            <a:lstStyle/>
            <a:p>
              <a:pPr algn="ctr">
                <a:lnSpc>
                  <a:spcPts val="3499"/>
                </a:lnSpc>
              </a:pPr>
              <a:r>
                <a:rPr lang="en-US" sz="2499" dirty="0">
                  <a:solidFill>
                    <a:srgbClr val="000000"/>
                  </a:solidFill>
                  <a:latin typeface="DM Sans"/>
                  <a:ea typeface="DM Sans"/>
                  <a:cs typeface="DM Sans"/>
                  <a:sym typeface="DM Sans"/>
                </a:rPr>
                <a:t>Lead Software Engineer </a:t>
              </a:r>
            </a:p>
          </p:txBody>
        </p:sp>
      </p:grpSp>
      <p:pic>
        <p:nvPicPr>
          <p:cNvPr id="5" name="Picture 4" descr="A person standing in a tunnel of lights&#10;&#10;Description automatically generated">
            <a:extLst>
              <a:ext uri="{FF2B5EF4-FFF2-40B4-BE49-F238E27FC236}">
                <a16:creationId xmlns:a16="http://schemas.microsoft.com/office/drawing/2014/main" id="{7E60FAAC-4BB2-AF03-1F52-0C294D65E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544" y="2918489"/>
            <a:ext cx="3563714" cy="3563714"/>
          </a:xfrm>
          <a:prstGeom prst="rect">
            <a:avLst/>
          </a:prstGeom>
        </p:spPr>
      </p:pic>
      <p:pic>
        <p:nvPicPr>
          <p:cNvPr id="17" name="Picture 16" descr="A person holding a microphone&#10;&#10;Description automatically generated">
            <a:extLst>
              <a:ext uri="{FF2B5EF4-FFF2-40B4-BE49-F238E27FC236}">
                <a16:creationId xmlns:a16="http://schemas.microsoft.com/office/drawing/2014/main" id="{4FCA5ED3-7F26-ACE7-EC24-5A2EB3E6F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741" y="3002123"/>
            <a:ext cx="3563715" cy="3563715"/>
          </a:xfrm>
          <a:prstGeom prst="rect">
            <a:avLst/>
          </a:prstGeom>
        </p:spPr>
      </p:pic>
      <p:pic>
        <p:nvPicPr>
          <p:cNvPr id="20" name="Picture 19" descr="A person standing in front of a lighted display&#10;&#10;Description automatically generated">
            <a:extLst>
              <a:ext uri="{FF2B5EF4-FFF2-40B4-BE49-F238E27FC236}">
                <a16:creationId xmlns:a16="http://schemas.microsoft.com/office/drawing/2014/main" id="{E771A880-6849-1B14-3177-5181A4A1D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2886" y="3027248"/>
            <a:ext cx="3563714" cy="35637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2923692" y="-1968469"/>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480134" y="3313471"/>
            <a:ext cx="15464336" cy="3853935"/>
            <a:chOff x="1" y="-93723"/>
            <a:chExt cx="20619116" cy="5138580"/>
          </a:xfrm>
        </p:grpSpPr>
        <p:sp>
          <p:nvSpPr>
            <p:cNvPr id="4" name="TextBox 4"/>
            <p:cNvSpPr txBox="1"/>
            <p:nvPr/>
          </p:nvSpPr>
          <p:spPr>
            <a:xfrm>
              <a:off x="7780089" y="-93723"/>
              <a:ext cx="12839028" cy="1838325"/>
            </a:xfrm>
            <a:prstGeom prst="rect">
              <a:avLst/>
            </a:prstGeom>
          </p:spPr>
          <p:txBody>
            <a:bodyPr lIns="0" tIns="0" rIns="0" bIns="0" rtlCol="0" anchor="t">
              <a:spAutoFit/>
            </a:bodyPr>
            <a:lstStyle/>
            <a:p>
              <a:pPr marL="0" lvl="0" indent="0" algn="l">
                <a:lnSpc>
                  <a:spcPts val="10800"/>
                </a:lnSpc>
                <a:spcBef>
                  <a:spcPct val="0"/>
                </a:spcBef>
              </a:pPr>
              <a:r>
                <a:rPr lang="en-US" sz="9000" b="1" dirty="0">
                  <a:solidFill>
                    <a:srgbClr val="000000"/>
                  </a:solidFill>
                  <a:latin typeface="DM Sans Bold"/>
                  <a:ea typeface="DM Sans Bold"/>
                  <a:cs typeface="DM Sans Bold"/>
                  <a:sym typeface="DM Sans Bold"/>
                </a:rPr>
                <a:t>The End </a:t>
              </a:r>
            </a:p>
          </p:txBody>
        </p:sp>
        <p:sp>
          <p:nvSpPr>
            <p:cNvPr id="5" name="TextBox 5"/>
            <p:cNvSpPr txBox="1"/>
            <p:nvPr/>
          </p:nvSpPr>
          <p:spPr>
            <a:xfrm>
              <a:off x="1074489" y="4154528"/>
              <a:ext cx="18752891" cy="890329"/>
            </a:xfrm>
            <a:prstGeom prst="rect">
              <a:avLst/>
            </a:prstGeom>
          </p:spPr>
          <p:txBody>
            <a:bodyPr wrap="square" lIns="0" tIns="0" rIns="0" bIns="0" rtlCol="0" anchor="t">
              <a:spAutoFit/>
            </a:bodyPr>
            <a:lstStyle/>
            <a:p>
              <a:pPr algn="ctr">
                <a:lnSpc>
                  <a:spcPts val="4200"/>
                </a:lnSpc>
              </a:pPr>
              <a:r>
                <a:rPr lang="en-US" sz="7200" dirty="0">
                  <a:solidFill>
                    <a:srgbClr val="000000"/>
                  </a:solidFill>
                  <a:latin typeface="DM Sans"/>
                  <a:ea typeface="DM Sans"/>
                  <a:cs typeface="DM Sans"/>
                  <a:sym typeface="DM Sans"/>
                </a:rPr>
                <a:t>Thank you for listening!</a:t>
              </a:r>
            </a:p>
          </p:txBody>
        </p:sp>
        <p:sp>
          <p:nvSpPr>
            <p:cNvPr id="6" name="AutoShape 6"/>
            <p:cNvSpPr/>
            <p:nvPr/>
          </p:nvSpPr>
          <p:spPr>
            <a:xfrm rot="1068">
              <a:off x="1" y="2949565"/>
              <a:ext cx="20436976" cy="0"/>
            </a:xfrm>
            <a:prstGeom prst="line">
              <a:avLst/>
            </a:prstGeom>
            <a:ln w="12700" cap="flat">
              <a:solidFill>
                <a:srgbClr val="000000"/>
              </a:solidFill>
              <a:prstDash val="solid"/>
              <a:headEnd type="none" w="sm" len="sm"/>
              <a:tailEnd type="none" w="sm" len="sm"/>
            </a:ln>
          </p:spPr>
          <p:txBody>
            <a:bodyPr/>
            <a:lstStyle/>
            <a:p>
              <a:endParaRPr lang="en-US"/>
            </a:p>
          </p:txBody>
        </p:sp>
      </p:gr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462</TotalTime>
  <Words>457</Words>
  <Application>Microsoft Office PowerPoint</Application>
  <PresentationFormat>Custom</PresentationFormat>
  <Paragraphs>29</Paragraphs>
  <Slides>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DM Sans Italics</vt:lpstr>
      <vt:lpstr>Arial</vt:lpstr>
      <vt:lpstr>Tw Cen MT</vt:lpstr>
      <vt:lpstr>Calibri</vt:lpstr>
      <vt:lpstr>DM Sans Bold</vt:lpstr>
      <vt:lpstr>DM Sans</vt:lpstr>
      <vt:lpstr>Aptos</vt:lpstr>
      <vt:lpstr>YAFdJjbTu24 1</vt:lpstr>
      <vt:lpstr>Droplet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Orange Pastel Purple Professional Gradients College Thesis Education Presentation</dc:title>
  <dc:creator>ASUS</dc:creator>
  <cp:lastModifiedBy>Bryan Uni</cp:lastModifiedBy>
  <cp:revision>15</cp:revision>
  <dcterms:created xsi:type="dcterms:W3CDTF">2006-08-16T00:00:00Z</dcterms:created>
  <dcterms:modified xsi:type="dcterms:W3CDTF">2025-05-20T06:43:51Z</dcterms:modified>
  <dc:identifier>DAGeDrQpvGU</dc:identifier>
</cp:coreProperties>
</file>